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5193963" cy="21386800"/>
  <p:notesSz cx="7102475" cy="10231438"/>
  <p:defaultTextStyle>
    <a:defPPr>
      <a:defRPr lang="zh-CN"/>
    </a:defPPr>
    <a:lvl1pPr marL="0" algn="l" defTabSz="1995312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97656" algn="l" defTabSz="1995312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95312" algn="l" defTabSz="1995312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92968" algn="l" defTabSz="1995312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990624" algn="l" defTabSz="1995312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988281" algn="l" defTabSz="1995312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985937" algn="l" defTabSz="1995312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983593" algn="l" defTabSz="1995312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981249" algn="l" defTabSz="1995312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CDE"/>
    <a:srgbClr val="FFFF99"/>
    <a:srgbClr val="0000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-2562" y="-90"/>
      </p:cViewPr>
      <p:guideLst>
        <p:guide orient="horz" pos="6736"/>
        <p:guide pos="47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39547" y="6643775"/>
            <a:ext cx="12914869" cy="45843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79095" y="12119186"/>
            <a:ext cx="10635774" cy="54655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97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95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92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90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88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85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83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81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6BBF-047A-411C-B140-5D10D443DAA1}" type="datetimeFigureOut">
              <a:rPr lang="zh-CN" altLang="en-US" smtClean="0"/>
              <a:pPr/>
              <a:t>2014-7-25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A293-A484-4421-B1B8-32742E6B2F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6BBF-047A-411C-B140-5D10D443DAA1}" type="datetimeFigureOut">
              <a:rPr lang="zh-CN" altLang="en-US" smtClean="0"/>
              <a:pPr/>
              <a:t>2014-7-25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A293-A484-4421-B1B8-32742E6B2F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933591" y="856468"/>
            <a:ext cx="3703529" cy="1824808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23007" y="856468"/>
            <a:ext cx="10857353" cy="1824808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6BBF-047A-411C-B140-5D10D443DAA1}" type="datetimeFigureOut">
              <a:rPr lang="zh-CN" altLang="en-US" smtClean="0"/>
              <a:pPr/>
              <a:t>2014-7-25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A293-A484-4421-B1B8-32742E6B2F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6BBF-047A-411C-B140-5D10D443DAA1}" type="datetimeFigureOut">
              <a:rPr lang="zh-CN" altLang="en-US" smtClean="0"/>
              <a:pPr/>
              <a:t>2014-7-25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A293-A484-4421-B1B8-32742E6B2F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0219" y="13743004"/>
            <a:ext cx="12914869" cy="4247656"/>
          </a:xfrm>
        </p:spPr>
        <p:txBody>
          <a:bodyPr anchor="t"/>
          <a:lstStyle>
            <a:lvl1pPr algn="l">
              <a:defRPr sz="8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00219" y="9064640"/>
            <a:ext cx="12914869" cy="4678361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997656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2pPr>
            <a:lvl3pPr marL="1995312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2992968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399062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498828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598593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698359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798124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6BBF-047A-411C-B140-5D10D443DAA1}" type="datetimeFigureOut">
              <a:rPr lang="zh-CN" altLang="en-US" smtClean="0"/>
              <a:pPr/>
              <a:t>2014-7-25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A293-A484-4421-B1B8-32742E6B2F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3007" y="4990258"/>
            <a:ext cx="7280441" cy="14114299"/>
          </a:xfrm>
        </p:spPr>
        <p:txBody>
          <a:bodyPr/>
          <a:lstStyle>
            <a:lvl1pPr>
              <a:defRPr sz="6100"/>
            </a:lvl1pPr>
            <a:lvl2pPr>
              <a:defRPr sz="52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56680" y="4990258"/>
            <a:ext cx="7280441" cy="14114299"/>
          </a:xfrm>
        </p:spPr>
        <p:txBody>
          <a:bodyPr/>
          <a:lstStyle>
            <a:lvl1pPr>
              <a:defRPr sz="6100"/>
            </a:lvl1pPr>
            <a:lvl2pPr>
              <a:defRPr sz="52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6BBF-047A-411C-B140-5D10D443DAA1}" type="datetimeFigureOut">
              <a:rPr lang="zh-CN" altLang="en-US" smtClean="0"/>
              <a:pPr/>
              <a:t>2014-7-25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A293-A484-4421-B1B8-32742E6B2F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9698" y="856464"/>
            <a:ext cx="13674567" cy="356446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9698" y="4787278"/>
            <a:ext cx="6713305" cy="1995110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97656" indent="0">
              <a:buNone/>
              <a:defRPr sz="4400" b="1"/>
            </a:lvl2pPr>
            <a:lvl3pPr marL="1995312" indent="0">
              <a:buNone/>
              <a:defRPr sz="3900" b="1"/>
            </a:lvl3pPr>
            <a:lvl4pPr marL="2992968" indent="0">
              <a:buNone/>
              <a:defRPr sz="3500" b="1"/>
            </a:lvl4pPr>
            <a:lvl5pPr marL="3990624" indent="0">
              <a:buNone/>
              <a:defRPr sz="3500" b="1"/>
            </a:lvl5pPr>
            <a:lvl6pPr marL="4988281" indent="0">
              <a:buNone/>
              <a:defRPr sz="3500" b="1"/>
            </a:lvl6pPr>
            <a:lvl7pPr marL="5985937" indent="0">
              <a:buNone/>
              <a:defRPr sz="3500" b="1"/>
            </a:lvl7pPr>
            <a:lvl8pPr marL="6983593" indent="0">
              <a:buNone/>
              <a:defRPr sz="3500" b="1"/>
            </a:lvl8pPr>
            <a:lvl9pPr marL="7981249" indent="0">
              <a:buNone/>
              <a:defRPr sz="35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59698" y="6782388"/>
            <a:ext cx="6713305" cy="12322165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718323" y="4787278"/>
            <a:ext cx="6715943" cy="1995110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97656" indent="0">
              <a:buNone/>
              <a:defRPr sz="4400" b="1"/>
            </a:lvl2pPr>
            <a:lvl3pPr marL="1995312" indent="0">
              <a:buNone/>
              <a:defRPr sz="3900" b="1"/>
            </a:lvl3pPr>
            <a:lvl4pPr marL="2992968" indent="0">
              <a:buNone/>
              <a:defRPr sz="3500" b="1"/>
            </a:lvl4pPr>
            <a:lvl5pPr marL="3990624" indent="0">
              <a:buNone/>
              <a:defRPr sz="3500" b="1"/>
            </a:lvl5pPr>
            <a:lvl6pPr marL="4988281" indent="0">
              <a:buNone/>
              <a:defRPr sz="3500" b="1"/>
            </a:lvl6pPr>
            <a:lvl7pPr marL="5985937" indent="0">
              <a:buNone/>
              <a:defRPr sz="3500" b="1"/>
            </a:lvl7pPr>
            <a:lvl8pPr marL="6983593" indent="0">
              <a:buNone/>
              <a:defRPr sz="3500" b="1"/>
            </a:lvl8pPr>
            <a:lvl9pPr marL="7981249" indent="0">
              <a:buNone/>
              <a:defRPr sz="35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718323" y="6782388"/>
            <a:ext cx="6715943" cy="12322165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6BBF-047A-411C-B140-5D10D443DAA1}" type="datetimeFigureOut">
              <a:rPr lang="zh-CN" altLang="en-US" smtClean="0"/>
              <a:pPr/>
              <a:t>2014-7-25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A293-A484-4421-B1B8-32742E6B2F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6BBF-047A-411C-B140-5D10D443DAA1}" type="datetimeFigureOut">
              <a:rPr lang="zh-CN" altLang="en-US" smtClean="0"/>
              <a:pPr/>
              <a:t>2014-7-25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A293-A484-4421-B1B8-32742E6B2F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6BBF-047A-411C-B140-5D10D443DAA1}" type="datetimeFigureOut">
              <a:rPr lang="zh-CN" altLang="en-US" smtClean="0"/>
              <a:pPr/>
              <a:t>2014-7-25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A293-A484-4421-B1B8-32742E6B2F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9698" y="851512"/>
            <a:ext cx="4998710" cy="3623874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0419" y="851516"/>
            <a:ext cx="8493847" cy="18253041"/>
          </a:xfrm>
        </p:spPr>
        <p:txBody>
          <a:bodyPr/>
          <a:lstStyle>
            <a:lvl1pPr>
              <a:defRPr sz="7000"/>
            </a:lvl1pPr>
            <a:lvl2pPr>
              <a:defRPr sz="6100"/>
            </a:lvl2pPr>
            <a:lvl3pPr>
              <a:defRPr sz="52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9698" y="4475391"/>
            <a:ext cx="4998710" cy="14629167"/>
          </a:xfrm>
        </p:spPr>
        <p:txBody>
          <a:bodyPr/>
          <a:lstStyle>
            <a:lvl1pPr marL="0" indent="0">
              <a:buNone/>
              <a:defRPr sz="3100"/>
            </a:lvl1pPr>
            <a:lvl2pPr marL="997656" indent="0">
              <a:buNone/>
              <a:defRPr sz="2600"/>
            </a:lvl2pPr>
            <a:lvl3pPr marL="1995312" indent="0">
              <a:buNone/>
              <a:defRPr sz="2200"/>
            </a:lvl3pPr>
            <a:lvl4pPr marL="2992968" indent="0">
              <a:buNone/>
              <a:defRPr sz="2000"/>
            </a:lvl4pPr>
            <a:lvl5pPr marL="3990624" indent="0">
              <a:buNone/>
              <a:defRPr sz="2000"/>
            </a:lvl5pPr>
            <a:lvl6pPr marL="4988281" indent="0">
              <a:buNone/>
              <a:defRPr sz="2000"/>
            </a:lvl6pPr>
            <a:lvl7pPr marL="5985937" indent="0">
              <a:buNone/>
              <a:defRPr sz="2000"/>
            </a:lvl7pPr>
            <a:lvl8pPr marL="6983593" indent="0">
              <a:buNone/>
              <a:defRPr sz="2000"/>
            </a:lvl8pPr>
            <a:lvl9pPr marL="7981249" indent="0">
              <a:buNone/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6BBF-047A-411C-B140-5D10D443DAA1}" type="datetimeFigureOut">
              <a:rPr lang="zh-CN" altLang="en-US" smtClean="0"/>
              <a:pPr/>
              <a:t>2014-7-25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A293-A484-4421-B1B8-32742E6B2F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78122" y="14970760"/>
            <a:ext cx="9116378" cy="1767383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78122" y="1910950"/>
            <a:ext cx="9116378" cy="12832080"/>
          </a:xfrm>
        </p:spPr>
        <p:txBody>
          <a:bodyPr/>
          <a:lstStyle>
            <a:lvl1pPr marL="0" indent="0">
              <a:buNone/>
              <a:defRPr sz="7000"/>
            </a:lvl1pPr>
            <a:lvl2pPr marL="997656" indent="0">
              <a:buNone/>
              <a:defRPr sz="6100"/>
            </a:lvl2pPr>
            <a:lvl3pPr marL="1995312" indent="0">
              <a:buNone/>
              <a:defRPr sz="5200"/>
            </a:lvl3pPr>
            <a:lvl4pPr marL="2992968" indent="0">
              <a:buNone/>
              <a:defRPr sz="4400"/>
            </a:lvl4pPr>
            <a:lvl5pPr marL="3990624" indent="0">
              <a:buNone/>
              <a:defRPr sz="4400"/>
            </a:lvl5pPr>
            <a:lvl6pPr marL="4988281" indent="0">
              <a:buNone/>
              <a:defRPr sz="4400"/>
            </a:lvl6pPr>
            <a:lvl7pPr marL="5985937" indent="0">
              <a:buNone/>
              <a:defRPr sz="4400"/>
            </a:lvl7pPr>
            <a:lvl8pPr marL="6983593" indent="0">
              <a:buNone/>
              <a:defRPr sz="4400"/>
            </a:lvl8pPr>
            <a:lvl9pPr marL="7981249" indent="0">
              <a:buNone/>
              <a:defRPr sz="4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978122" y="16738143"/>
            <a:ext cx="9116378" cy="2509977"/>
          </a:xfrm>
        </p:spPr>
        <p:txBody>
          <a:bodyPr/>
          <a:lstStyle>
            <a:lvl1pPr marL="0" indent="0">
              <a:buNone/>
              <a:defRPr sz="3100"/>
            </a:lvl1pPr>
            <a:lvl2pPr marL="997656" indent="0">
              <a:buNone/>
              <a:defRPr sz="2600"/>
            </a:lvl2pPr>
            <a:lvl3pPr marL="1995312" indent="0">
              <a:buNone/>
              <a:defRPr sz="2200"/>
            </a:lvl3pPr>
            <a:lvl4pPr marL="2992968" indent="0">
              <a:buNone/>
              <a:defRPr sz="2000"/>
            </a:lvl4pPr>
            <a:lvl5pPr marL="3990624" indent="0">
              <a:buNone/>
              <a:defRPr sz="2000"/>
            </a:lvl5pPr>
            <a:lvl6pPr marL="4988281" indent="0">
              <a:buNone/>
              <a:defRPr sz="2000"/>
            </a:lvl6pPr>
            <a:lvl7pPr marL="5985937" indent="0">
              <a:buNone/>
              <a:defRPr sz="2000"/>
            </a:lvl7pPr>
            <a:lvl8pPr marL="6983593" indent="0">
              <a:buNone/>
              <a:defRPr sz="2000"/>
            </a:lvl8pPr>
            <a:lvl9pPr marL="7981249" indent="0">
              <a:buNone/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6BBF-047A-411C-B140-5D10D443DAA1}" type="datetimeFigureOut">
              <a:rPr lang="zh-CN" altLang="en-US" smtClean="0"/>
              <a:pPr/>
              <a:t>2014-7-25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A293-A484-4421-B1B8-32742E6B2F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59698" y="856464"/>
            <a:ext cx="13674567" cy="3564467"/>
          </a:xfrm>
          <a:prstGeom prst="rect">
            <a:avLst/>
          </a:prstGeom>
        </p:spPr>
        <p:txBody>
          <a:bodyPr vert="horz" lIns="199531" tIns="99766" rIns="199531" bIns="9976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9698" y="4990258"/>
            <a:ext cx="13674567" cy="14114299"/>
          </a:xfrm>
          <a:prstGeom prst="rect">
            <a:avLst/>
          </a:prstGeom>
        </p:spPr>
        <p:txBody>
          <a:bodyPr vert="horz" lIns="199531" tIns="99766" rIns="199531" bIns="99766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59698" y="19822400"/>
            <a:ext cx="3545258" cy="1138649"/>
          </a:xfrm>
          <a:prstGeom prst="rect">
            <a:avLst/>
          </a:prstGeom>
        </p:spPr>
        <p:txBody>
          <a:bodyPr vert="horz" lIns="199531" tIns="99766" rIns="199531" bIns="99766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6BBF-047A-411C-B140-5D10D443DAA1}" type="datetimeFigureOut">
              <a:rPr lang="zh-CN" altLang="en-US" smtClean="0"/>
              <a:pPr/>
              <a:t>2014-7-25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191271" y="19822400"/>
            <a:ext cx="4811422" cy="1138649"/>
          </a:xfrm>
          <a:prstGeom prst="rect">
            <a:avLst/>
          </a:prstGeom>
        </p:spPr>
        <p:txBody>
          <a:bodyPr vert="horz" lIns="199531" tIns="99766" rIns="199531" bIns="99766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89007" y="19822400"/>
            <a:ext cx="3545258" cy="1138649"/>
          </a:xfrm>
          <a:prstGeom prst="rect">
            <a:avLst/>
          </a:prstGeom>
        </p:spPr>
        <p:txBody>
          <a:bodyPr vert="horz" lIns="199531" tIns="99766" rIns="199531" bIns="99766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9A293-A484-4421-B1B8-32742E6B2F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95312" rtl="0" eaLnBrk="1" latinLnBrk="0" hangingPunct="1">
        <a:spcBef>
          <a:spcPct val="0"/>
        </a:spcBef>
        <a:buNone/>
        <a:defRPr sz="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8242" indent="-748242" algn="l" defTabSz="1995312" rtl="0" eaLnBrk="1" latinLnBrk="0" hangingPunct="1">
        <a:spcBef>
          <a:spcPct val="20000"/>
        </a:spcBef>
        <a:buFont typeface="Arial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621191" indent="-623535" algn="l" defTabSz="1995312" rtl="0" eaLnBrk="1" latinLnBrk="0" hangingPunct="1">
        <a:spcBef>
          <a:spcPct val="20000"/>
        </a:spcBef>
        <a:buFont typeface="Arial" pitchFamily="34" charset="0"/>
        <a:buChar char="–"/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2494140" indent="-498828" algn="l" defTabSz="1995312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491796" indent="-498828" algn="l" defTabSz="1995312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489453" indent="-498828" algn="l" defTabSz="1995312" rtl="0" eaLnBrk="1" latinLnBrk="0" hangingPunct="1">
        <a:spcBef>
          <a:spcPct val="20000"/>
        </a:spcBef>
        <a:buFont typeface="Arial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487109" indent="-498828" algn="l" defTabSz="1995312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484765" indent="-498828" algn="l" defTabSz="1995312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482421" indent="-498828" algn="l" defTabSz="1995312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480077" indent="-498828" algn="l" defTabSz="1995312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995312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56" algn="l" defTabSz="1995312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95312" algn="l" defTabSz="1995312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92968" algn="l" defTabSz="1995312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90624" algn="l" defTabSz="1995312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88281" algn="l" defTabSz="1995312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985937" algn="l" defTabSz="1995312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983593" algn="l" defTabSz="1995312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981249" algn="l" defTabSz="1995312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流程图: 可选过程 36"/>
          <p:cNvSpPr/>
          <p:nvPr/>
        </p:nvSpPr>
        <p:spPr>
          <a:xfrm>
            <a:off x="2239131" y="16765630"/>
            <a:ext cx="2643206" cy="25717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2" descr="C:\Documents and Settings\Administrator\桌面\海报.jpg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-189760" y="0"/>
            <a:ext cx="15383724" cy="216524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17" name="图片 16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181" y="0"/>
            <a:ext cx="2143140" cy="18512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382007" y="477767"/>
            <a:ext cx="11644394" cy="123110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00" b="1" dirty="0" smtClean="0">
                <a:solidFill>
                  <a:srgbClr val="0000FF"/>
                </a:solidFill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LTO</a:t>
            </a:r>
            <a:r>
              <a:rPr lang="zh-CN" altLang="en-US" sz="4600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“全球大洋中的热盐环流”讲习班</a:t>
            </a:r>
            <a:endParaRPr lang="en-US" altLang="zh-CN" sz="4600" dirty="0" smtClean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  <a:p>
            <a:pPr algn="r"/>
            <a:r>
              <a:rPr lang="en-US" altLang="zh-CN" sz="28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2013</a:t>
            </a:r>
            <a:r>
              <a:rPr lang="zh-CN" altLang="en-US" sz="28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年</a:t>
            </a:r>
            <a:r>
              <a:rPr lang="en-US" altLang="zh-CN" sz="28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11</a:t>
            </a:r>
            <a:r>
              <a:rPr lang="zh-CN" altLang="en-US" sz="28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月</a:t>
            </a:r>
            <a:r>
              <a:rPr lang="en-US" altLang="zh-CN" sz="28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11</a:t>
            </a:r>
            <a:r>
              <a:rPr lang="zh-CN" altLang="en-US" sz="28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日</a:t>
            </a:r>
            <a:r>
              <a:rPr lang="en-US" altLang="zh-CN" sz="28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-22</a:t>
            </a:r>
            <a:r>
              <a:rPr lang="zh-CN" altLang="en-US" sz="2800" b="1" dirty="0" smtClean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日，广州</a:t>
            </a:r>
            <a:endParaRPr lang="zh-CN" altLang="en-US" sz="2800" dirty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68089" y="1977964"/>
            <a:ext cx="4857784" cy="1000132"/>
          </a:xfrm>
          <a:prstGeom prst="rect">
            <a:avLst/>
          </a:prstGeom>
          <a:noFill/>
          <a:ln w="0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zh-CN" altLang="en-US" b="1" cap="all" dirty="0" smtClean="0">
                <a:ln w="900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28000" endPos="45000" dist="1000" dir="5400000" sy="-100000" algn="bl" rotWithShape="0"/>
                </a:effectLst>
                <a:latin typeface="黑体" pitchFamily="2" charset="-122"/>
                <a:ea typeface="黑体" pitchFamily="2" charset="-122"/>
              </a:rPr>
              <a:t>主要专家简介</a:t>
            </a:r>
            <a:endParaRPr lang="zh-CN" altLang="en-US" b="1" cap="all" dirty="0">
              <a:ln w="9000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bg1"/>
                </a:outerShdw>
                <a:reflection blurRad="12700" stA="28000" endPos="45000" dist="1000" dir="5400000" sy="-100000" algn="bl" rotWithShape="0"/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383195" y="19194522"/>
            <a:ext cx="2857520" cy="1692771"/>
          </a:xfrm>
          <a:prstGeom prst="rect">
            <a:avLst/>
          </a:prstGeom>
          <a:solidFill>
            <a:srgbClr val="FEECDE"/>
          </a:solidFill>
          <a:ln>
            <a:noFill/>
          </a:ln>
          <a:effectLst>
            <a:outerShdw blurRad="76200" dir="13500000" sy="23000" kx="1200000" algn="br" rotWithShape="0">
              <a:schemeClr val="accent6">
                <a:lumMod val="75000"/>
                <a:alpha val="2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梁湘</a:t>
            </a:r>
            <a:r>
              <a:rPr lang="zh-CN" altLang="en-US" sz="2400" b="1" dirty="0" smtClean="0">
                <a:latin typeface="华文新魏" pitchFamily="2" charset="-122"/>
                <a:ea typeface="华文新魏" pitchFamily="2" charset="-122"/>
              </a:rPr>
              <a:t>三 </a:t>
            </a:r>
            <a:r>
              <a:rPr lang="en-US" sz="2400" b="1" dirty="0" smtClean="0"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专家</a:t>
            </a:r>
            <a:r>
              <a:rPr lang="en-US" sz="2400" b="1" dirty="0">
                <a:latin typeface="华文新魏" pitchFamily="2" charset="-122"/>
                <a:ea typeface="华文新魏" pitchFamily="2" charset="-122"/>
              </a:rPr>
              <a:t>)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1600" dirty="0">
                <a:latin typeface="华文新魏" pitchFamily="2" charset="-122"/>
                <a:ea typeface="华文新魏" pitchFamily="2" charset="-122"/>
              </a:rPr>
              <a:t>教授，南京信息工程大学</a:t>
            </a:r>
          </a:p>
          <a:p>
            <a:r>
              <a:rPr lang="zh-CN" altLang="en-US" sz="1600" b="1" dirty="0">
                <a:latin typeface="华文新魏" pitchFamily="2" charset="-122"/>
                <a:ea typeface="华文新魏" pitchFamily="2" charset="-122"/>
              </a:rPr>
              <a:t>研究</a:t>
            </a:r>
            <a:r>
              <a:rPr lang="zh-CN" altLang="en-US" sz="1600" b="1" dirty="0" smtClean="0">
                <a:latin typeface="华文新魏" pitchFamily="2" charset="-122"/>
                <a:ea typeface="华文新魏" pitchFamily="2" charset="-122"/>
              </a:rPr>
              <a:t>方向</a:t>
            </a:r>
            <a:r>
              <a:rPr lang="en-US" sz="1600" b="1" dirty="0" smtClean="0">
                <a:latin typeface="华文新魏" pitchFamily="2" charset="-122"/>
                <a:ea typeface="华文新魏" pitchFamily="2" charset="-122"/>
              </a:rPr>
              <a:t>:</a:t>
            </a:r>
            <a:r>
              <a:rPr lang="en-US" sz="1600" dirty="0" smtClean="0">
                <a:latin typeface="华文新魏" pitchFamily="2" charset="-122"/>
                <a:ea typeface="华文新魏" pitchFamily="2" charset="-122"/>
              </a:rPr>
              <a:t> </a:t>
            </a:r>
          </a:p>
          <a:p>
            <a:r>
              <a:rPr lang="zh-CN" altLang="en-US" sz="1600" dirty="0" smtClean="0">
                <a:latin typeface="华文新魏" pitchFamily="2" charset="-122"/>
                <a:ea typeface="华文新魏" pitchFamily="2" charset="-122"/>
              </a:rPr>
              <a:t>大气</a:t>
            </a:r>
            <a:r>
              <a:rPr lang="zh-CN" altLang="en-US" sz="1600" dirty="0">
                <a:latin typeface="华文新魏" pitchFamily="2" charset="-122"/>
                <a:ea typeface="华文新魏" pitchFamily="2" charset="-122"/>
              </a:rPr>
              <a:t>和海洋</a:t>
            </a:r>
            <a:r>
              <a:rPr lang="zh-CN" altLang="en-US" sz="1600" dirty="0" smtClean="0">
                <a:latin typeface="华文新魏" pitchFamily="2" charset="-122"/>
                <a:ea typeface="华文新魏" pitchFamily="2" charset="-122"/>
              </a:rPr>
              <a:t>动力学，数值模拟，多</a:t>
            </a:r>
            <a:r>
              <a:rPr lang="zh-CN" altLang="en-US" sz="1600" dirty="0">
                <a:latin typeface="华文新魏" pitchFamily="2" charset="-122"/>
                <a:ea typeface="华文新魏" pitchFamily="2" charset="-122"/>
              </a:rPr>
              <a:t>尺度地球</a:t>
            </a:r>
            <a:r>
              <a:rPr lang="zh-CN" altLang="en-US" sz="1600" dirty="0" smtClean="0">
                <a:latin typeface="华文新魏" pitchFamily="2" charset="-122"/>
                <a:ea typeface="华文新魏" pitchFamily="2" charset="-122"/>
              </a:rPr>
              <a:t>流体动力学，可</a:t>
            </a:r>
            <a:r>
              <a:rPr lang="zh-CN" altLang="en-US" sz="1600" dirty="0">
                <a:latin typeface="华文新魏" pitchFamily="2" charset="-122"/>
                <a:ea typeface="华文新魏" pitchFamily="2" charset="-122"/>
              </a:rPr>
              <a:t>预报性</a:t>
            </a:r>
            <a:r>
              <a:rPr lang="zh-CN" altLang="en-US" sz="1600" dirty="0" smtClean="0">
                <a:latin typeface="华文新魏" pitchFamily="2" charset="-122"/>
                <a:ea typeface="华文新魏" pitchFamily="2" charset="-122"/>
              </a:rPr>
              <a:t>理论，应用数学。</a:t>
            </a:r>
            <a:endParaRPr lang="zh-CN" altLang="en-US" sz="1600" dirty="0"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38933" y="3708624"/>
            <a:ext cx="13358906" cy="17250108"/>
            <a:chOff x="738933" y="3708624"/>
            <a:chExt cx="13358906" cy="17250108"/>
          </a:xfrm>
        </p:grpSpPr>
        <p:sp>
          <p:nvSpPr>
            <p:cNvPr id="28" name="TextBox 27"/>
            <p:cNvSpPr txBox="1"/>
            <p:nvPr/>
          </p:nvSpPr>
          <p:spPr>
            <a:xfrm>
              <a:off x="8739989" y="4192542"/>
              <a:ext cx="4047490" cy="1815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3200" b="1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黄瑞</a:t>
              </a:r>
              <a:r>
                <a:rPr lang="zh-CN" altLang="en-US" sz="3200" b="1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新（主讲专家）</a:t>
              </a:r>
              <a:endParaRPr lang="zh-CN" altLang="en-US" sz="3200" dirty="0">
                <a:latin typeface="华文新魏" pitchFamily="2" charset="-122"/>
                <a:ea typeface="华文新魏" pitchFamily="2" charset="-122"/>
                <a:cs typeface="Times New Roman" pitchFamily="18" charset="0"/>
              </a:endParaRPr>
            </a:p>
            <a:p>
              <a:r>
                <a:rPr lang="zh-CN" altLang="en-US" sz="2000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教授</a:t>
              </a:r>
              <a:r>
                <a:rPr lang="zh-CN" altLang="en-US" sz="20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，美国伍兹霍尔海洋研究所</a:t>
              </a:r>
              <a:endParaRPr lang="zh-CN" altLang="en-US" sz="2000" dirty="0">
                <a:latin typeface="华文新魏" pitchFamily="2" charset="-122"/>
                <a:ea typeface="华文新魏" pitchFamily="2" charset="-122"/>
                <a:cs typeface="Times New Roman" pitchFamily="18" charset="0"/>
              </a:endParaRPr>
            </a:p>
            <a:p>
              <a:r>
                <a:rPr lang="zh-CN" altLang="en-US" sz="2000" b="1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研究方向 </a:t>
              </a:r>
              <a:r>
                <a:rPr lang="en-US" sz="2000" b="1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:</a:t>
              </a:r>
              <a:endParaRPr lang="zh-CN" altLang="en-US" sz="2000" dirty="0">
                <a:latin typeface="华文新魏" pitchFamily="2" charset="-122"/>
                <a:ea typeface="华文新魏" pitchFamily="2" charset="-122"/>
                <a:cs typeface="Times New Roman" pitchFamily="18" charset="0"/>
              </a:endParaRPr>
            </a:p>
            <a:p>
              <a:r>
                <a:rPr lang="zh-CN" altLang="en-US" sz="2000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风生环流和热盐环流的理论和数值模拟， 海洋环流与气候</a:t>
              </a:r>
              <a:r>
                <a:rPr lang="zh-CN" altLang="en-US" sz="20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动力学。</a:t>
              </a:r>
              <a:endParaRPr lang="zh-CN" altLang="en-US" sz="2000" dirty="0">
                <a:latin typeface="华文新魏" pitchFamily="2" charset="-122"/>
                <a:ea typeface="华文新魏" pitchFamily="2" charset="-122"/>
                <a:cs typeface="Times New Roman" pitchFamily="18" charset="0"/>
              </a:endParaRPr>
            </a:p>
          </p:txBody>
        </p:sp>
        <p:pic>
          <p:nvPicPr>
            <p:cNvPr id="20" name="图片 19" descr="梁湘三-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54633" y="16479878"/>
              <a:ext cx="2324461" cy="26432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图片 21" descr="王伟-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7047" y="16551316"/>
              <a:ext cx="2409000" cy="262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7954171" y="19194522"/>
              <a:ext cx="2800332" cy="1692771"/>
            </a:xfrm>
            <a:prstGeom prst="rect">
              <a:avLst/>
            </a:prstGeom>
            <a:solidFill>
              <a:srgbClr val="FEECDE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2400" b="1" dirty="0">
                  <a:latin typeface="华文新魏" pitchFamily="2" charset="-122"/>
                  <a:ea typeface="华文新魏" pitchFamily="2" charset="-122"/>
                </a:rPr>
                <a:t>王</a:t>
              </a:r>
              <a:r>
                <a:rPr lang="zh-CN" altLang="en-US" sz="2400" b="1" dirty="0" smtClean="0">
                  <a:latin typeface="华文新魏" pitchFamily="2" charset="-122"/>
                  <a:ea typeface="华文新魏" pitchFamily="2" charset="-122"/>
                </a:rPr>
                <a:t>伟 </a:t>
              </a:r>
              <a:r>
                <a:rPr lang="en-US" sz="2400" b="1" dirty="0" smtClean="0">
                  <a:latin typeface="华文新魏" pitchFamily="2" charset="-122"/>
                  <a:ea typeface="华文新魏" pitchFamily="2" charset="-122"/>
                </a:rPr>
                <a:t>(</a:t>
              </a:r>
              <a:r>
                <a:rPr lang="zh-CN" altLang="en-US" sz="2400" b="1" dirty="0">
                  <a:latin typeface="华文新魏" pitchFamily="2" charset="-122"/>
                  <a:ea typeface="华文新魏" pitchFamily="2" charset="-122"/>
                </a:rPr>
                <a:t>专家</a:t>
              </a:r>
              <a:r>
                <a:rPr lang="en-US" sz="2400" b="1" dirty="0">
                  <a:latin typeface="华文新魏" pitchFamily="2" charset="-122"/>
                  <a:ea typeface="华文新魏" pitchFamily="2" charset="-122"/>
                </a:rPr>
                <a:t>)</a:t>
              </a:r>
              <a:endParaRPr lang="zh-CN" altLang="en-US" sz="2400" dirty="0">
                <a:latin typeface="华文新魏" pitchFamily="2" charset="-122"/>
                <a:ea typeface="华文新魏" pitchFamily="2" charset="-122"/>
              </a:endParaRPr>
            </a:p>
            <a:p>
              <a:r>
                <a:rPr lang="zh-CN" altLang="en-US" sz="1600" dirty="0" smtClean="0">
                  <a:latin typeface="华文新魏" pitchFamily="2" charset="-122"/>
                  <a:ea typeface="华文新魏" pitchFamily="2" charset="-122"/>
                </a:rPr>
                <a:t>教授</a:t>
              </a:r>
              <a:r>
                <a:rPr lang="zh-CN" altLang="en-US" sz="1600" dirty="0">
                  <a:latin typeface="华文新魏" pitchFamily="2" charset="-122"/>
                  <a:ea typeface="华文新魏" pitchFamily="2" charset="-122"/>
                </a:rPr>
                <a:t>，中国海洋大学</a:t>
              </a:r>
            </a:p>
            <a:p>
              <a:r>
                <a:rPr lang="zh-CN" altLang="en-US" sz="1600" b="1" dirty="0">
                  <a:latin typeface="华文新魏" pitchFamily="2" charset="-122"/>
                  <a:ea typeface="华文新魏" pitchFamily="2" charset="-122"/>
                </a:rPr>
                <a:t>研究</a:t>
              </a:r>
              <a:r>
                <a:rPr lang="zh-CN" altLang="en-US" sz="1600" b="1" dirty="0" smtClean="0">
                  <a:latin typeface="华文新魏" pitchFamily="2" charset="-122"/>
                  <a:ea typeface="华文新魏" pitchFamily="2" charset="-122"/>
                </a:rPr>
                <a:t>方向</a:t>
              </a:r>
              <a:r>
                <a:rPr lang="en-US" sz="1600" b="1" dirty="0" smtClean="0">
                  <a:latin typeface="华文新魏" pitchFamily="2" charset="-122"/>
                  <a:ea typeface="华文新魏" pitchFamily="2" charset="-122"/>
                </a:rPr>
                <a:t>:</a:t>
              </a:r>
              <a:r>
                <a:rPr lang="en-US" sz="1600" dirty="0" smtClean="0">
                  <a:latin typeface="华文新魏" pitchFamily="2" charset="-122"/>
                  <a:ea typeface="华文新魏" pitchFamily="2" charset="-122"/>
                </a:rPr>
                <a:t> </a:t>
              </a:r>
            </a:p>
            <a:p>
              <a:r>
                <a:rPr lang="zh-CN" altLang="en-US" sz="1600" dirty="0" smtClean="0">
                  <a:latin typeface="华文新魏" pitchFamily="2" charset="-122"/>
                  <a:ea typeface="华文新魏" pitchFamily="2" charset="-122"/>
                </a:rPr>
                <a:t>大洋环流理论，海洋能量平衡，实验流体动力学，中尺度涡旋动力学。</a:t>
              </a:r>
              <a:endParaRPr lang="zh-CN" altLang="en-US" sz="1400" dirty="0"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933" y="10121896"/>
              <a:ext cx="4224407" cy="166199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2200" b="1" dirty="0" smtClean="0">
                  <a:latin typeface="Times New Roman" pitchFamily="18" charset="0"/>
                  <a:ea typeface="华文新魏" pitchFamily="2" charset="-122"/>
                  <a:cs typeface="Times New Roman" pitchFamily="18" charset="0"/>
                </a:rPr>
                <a:t>Raymond W. Schmitt </a:t>
              </a:r>
              <a:r>
                <a:rPr lang="en-US" sz="2200" b="1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(</a:t>
              </a:r>
              <a:r>
                <a:rPr lang="zh-CN" altLang="en-US" sz="2200" b="1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特邀专家</a:t>
              </a:r>
              <a:r>
                <a:rPr lang="en-US" sz="2200" b="1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)</a:t>
              </a:r>
              <a:endParaRPr lang="zh-CN" altLang="en-US" sz="2200" dirty="0">
                <a:latin typeface="华文新魏" pitchFamily="2" charset="-122"/>
                <a:ea typeface="华文新魏" pitchFamily="2" charset="-122"/>
                <a:cs typeface="Times New Roman" pitchFamily="18" charset="0"/>
              </a:endParaRPr>
            </a:p>
            <a:p>
              <a:r>
                <a:rPr lang="zh-CN" altLang="en-US" sz="1600" spc="-100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教授</a:t>
              </a:r>
              <a:r>
                <a:rPr lang="zh-CN" altLang="en-US" sz="1600" spc="-1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，美国</a:t>
              </a:r>
              <a:r>
                <a:rPr lang="zh-CN" altLang="zh-CN" sz="1600" spc="-100" dirty="0" smtClean="0">
                  <a:latin typeface="华文新魏" pitchFamily="2" charset="-122"/>
                  <a:ea typeface="华文新魏" pitchFamily="2" charset="-122"/>
                </a:rPr>
                <a:t>伍兹霍尔海洋研究所 </a:t>
              </a:r>
              <a:endParaRPr lang="zh-CN" altLang="en-US" sz="1600" spc="-100" dirty="0">
                <a:latin typeface="华文新魏" pitchFamily="2" charset="-122"/>
                <a:ea typeface="华文新魏" pitchFamily="2" charset="-122"/>
                <a:cs typeface="Times New Roman" pitchFamily="18" charset="0"/>
              </a:endParaRPr>
            </a:p>
            <a:p>
              <a:r>
                <a:rPr lang="zh-CN" altLang="en-US" sz="1600" b="1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研究</a:t>
              </a:r>
              <a:r>
                <a:rPr lang="zh-CN" altLang="en-US" sz="1600" b="1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方向</a:t>
              </a:r>
              <a:r>
                <a:rPr lang="en-US" sz="1600" b="1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: </a:t>
              </a:r>
              <a:r>
                <a:rPr lang="zh-CN" altLang="zh-CN" sz="1600" kern="0" spc="-1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海洋混合与微观结构，双扩散对流，小尺度混合过程和大尺度温盐分布，海洋</a:t>
              </a:r>
              <a:r>
                <a:rPr lang="zh-CN" altLang="en-US" sz="1600" kern="0" spc="-1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热</a:t>
              </a:r>
              <a:r>
                <a:rPr lang="zh-CN" altLang="zh-CN" sz="1600" kern="0" spc="-1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盐环流，全球水循环，海洋仪器</a:t>
              </a:r>
              <a:r>
                <a:rPr lang="zh-CN" altLang="en-US" sz="1600" kern="0" spc="-1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研发。</a:t>
              </a:r>
              <a:endParaRPr lang="en-US" altLang="zh-CN" sz="1600" kern="0" spc="-1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endParaRPr>
            </a:p>
            <a:p>
              <a:endParaRPr lang="en-US" altLang="en-US" sz="1600" kern="0" spc="-1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endParaRPr>
            </a:p>
          </p:txBody>
        </p:sp>
        <p:pic>
          <p:nvPicPr>
            <p:cNvPr id="27" name="图片 26" descr="Raymond W. Schmitt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81875" y="6764310"/>
              <a:ext cx="2643206" cy="32821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8" name="TextBox 37"/>
            <p:cNvSpPr txBox="1"/>
            <p:nvPr/>
          </p:nvSpPr>
          <p:spPr>
            <a:xfrm>
              <a:off x="10025873" y="10121896"/>
              <a:ext cx="4066378" cy="166199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zh-CN" sz="2200" b="1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 </a:t>
              </a:r>
              <a:r>
                <a:rPr lang="zh-CN" altLang="en-US" sz="2200" b="1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林间</a:t>
              </a:r>
              <a:r>
                <a:rPr lang="en-US" altLang="zh-CN" sz="2200" b="1" dirty="0" smtClean="0">
                  <a:latin typeface="Times New Roman" pitchFamily="18" charset="0"/>
                  <a:ea typeface="华文新魏" pitchFamily="2" charset="-122"/>
                  <a:cs typeface="Times New Roman" pitchFamily="18" charset="0"/>
                </a:rPr>
                <a:t> </a:t>
              </a:r>
              <a:r>
                <a:rPr lang="en-US" sz="2200" b="1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(</a:t>
              </a:r>
              <a:r>
                <a:rPr lang="zh-CN" altLang="en-US" sz="2200" b="1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特邀专家</a:t>
              </a:r>
              <a:r>
                <a:rPr lang="en-US" sz="2200" b="1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)</a:t>
              </a:r>
              <a:endParaRPr lang="zh-CN" altLang="en-US" sz="2200" dirty="0">
                <a:latin typeface="华文新魏" pitchFamily="2" charset="-122"/>
                <a:ea typeface="华文新魏" pitchFamily="2" charset="-122"/>
                <a:cs typeface="Times New Roman" pitchFamily="18" charset="0"/>
              </a:endParaRPr>
            </a:p>
            <a:p>
              <a:pPr algn="just"/>
              <a:r>
                <a:rPr lang="zh-CN" altLang="en-US" sz="16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教授，</a:t>
              </a:r>
              <a:r>
                <a:rPr lang="zh-CN" altLang="en-US" sz="1600" dirty="0" smtClean="0">
                  <a:latin typeface="华文新魏" pitchFamily="2" charset="-122"/>
                  <a:ea typeface="华文新魏" pitchFamily="2" charset="-122"/>
                </a:rPr>
                <a:t>美国</a:t>
              </a:r>
              <a:r>
                <a:rPr lang="zh-CN" altLang="zh-CN" sz="1600" dirty="0" smtClean="0">
                  <a:latin typeface="华文新魏" pitchFamily="2" charset="-122"/>
                  <a:ea typeface="华文新魏" pitchFamily="2" charset="-122"/>
                </a:rPr>
                <a:t>伍兹霍尔海洋研究所</a:t>
              </a:r>
              <a:endParaRPr lang="zh-CN" altLang="en-US" sz="1600" dirty="0">
                <a:latin typeface="华文新魏" pitchFamily="2" charset="-122"/>
                <a:ea typeface="华文新魏" pitchFamily="2" charset="-122"/>
              </a:endParaRPr>
            </a:p>
            <a:p>
              <a:pPr algn="just"/>
              <a:r>
                <a:rPr lang="zh-CN" altLang="en-US" sz="1600" b="1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研究</a:t>
              </a:r>
              <a:r>
                <a:rPr lang="zh-CN" altLang="en-US" sz="1600" b="1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方向</a:t>
              </a:r>
              <a:r>
                <a:rPr lang="en-US" sz="1600" b="1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: </a:t>
              </a:r>
              <a:r>
                <a:rPr lang="zh-CN" altLang="zh-CN" sz="1600" kern="0" spc="-100" dirty="0" smtClean="0">
                  <a:latin typeface="华文新魏" pitchFamily="2" charset="-122"/>
                  <a:ea typeface="华文新魏" pitchFamily="2" charset="-122"/>
                </a:rPr>
                <a:t>计算地球动力学与海洋地球物理学，地震力学与过程，大洋结构及热演化，大样地壳增生，上地幔热体制和融化，海洋热点和大洋中脊，裂谷边缘构造地质学，</a:t>
              </a:r>
              <a:r>
                <a:rPr lang="zh-CN" altLang="en-US" sz="1600" kern="0" spc="-100" dirty="0" smtClean="0">
                  <a:latin typeface="华文新魏" pitchFamily="2" charset="-122"/>
                  <a:ea typeface="华文新魏" pitchFamily="2" charset="-122"/>
                </a:rPr>
                <a:t>海沟构造</a:t>
              </a:r>
              <a:r>
                <a:rPr lang="zh-CN" altLang="zh-CN" sz="1600" kern="0" spc="-100" dirty="0" smtClean="0">
                  <a:latin typeface="华文新魏" pitchFamily="2" charset="-122"/>
                  <a:ea typeface="华文新魏" pitchFamily="2" charset="-122"/>
                </a:rPr>
                <a:t>力学</a:t>
              </a:r>
              <a:r>
                <a:rPr lang="zh-CN" altLang="en-US" sz="1600" kern="0" spc="-100" dirty="0" smtClean="0">
                  <a:latin typeface="华文新魏" pitchFamily="2" charset="-122"/>
                  <a:ea typeface="华文新魏" pitchFamily="2" charset="-122"/>
                </a:rPr>
                <a:t>。</a:t>
              </a:r>
              <a:endParaRPr lang="zh-CN" altLang="en-US" sz="1600" kern="0" spc="-100" dirty="0">
                <a:latin typeface="华文新魏" pitchFamily="2" charset="-122"/>
                <a:ea typeface="华文新魏" pitchFamily="2" charset="-122"/>
              </a:endParaRPr>
            </a:p>
          </p:txBody>
        </p:sp>
        <p:pic>
          <p:nvPicPr>
            <p:cNvPr id="39" name="图片 38" descr="Jian Lin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68815" y="6835748"/>
              <a:ext cx="2500330" cy="31432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5525279" y="14836804"/>
              <a:ext cx="3929090" cy="14465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2400" b="1" dirty="0" smtClean="0">
                  <a:latin typeface="Times New Roman" pitchFamily="18" charset="0"/>
                  <a:ea typeface="华文新魏" pitchFamily="2" charset="-122"/>
                  <a:cs typeface="Times New Roman" pitchFamily="18" charset="0"/>
                </a:rPr>
                <a:t>冯明</a:t>
              </a:r>
              <a:r>
                <a:rPr lang="en-US" altLang="zh-CN" sz="2400" b="1" dirty="0" smtClean="0">
                  <a:latin typeface="Times New Roman" pitchFamily="18" charset="0"/>
                  <a:ea typeface="华文新魏" pitchFamily="2" charset="-122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(</a:t>
              </a:r>
              <a:r>
                <a:rPr lang="zh-CN" altLang="en-US" sz="2400" b="1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特邀专家</a:t>
              </a:r>
              <a:r>
                <a:rPr lang="en-US" sz="2400" b="1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)</a:t>
              </a:r>
              <a:r>
                <a:rPr lang="en-US" sz="24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   </a:t>
              </a:r>
            </a:p>
            <a:p>
              <a:pPr algn="just"/>
              <a:r>
                <a:rPr lang="zh-CN" altLang="zh-CN" sz="1600" dirty="0" smtClean="0">
                  <a:latin typeface="华文新魏" pitchFamily="2" charset="-122"/>
                  <a:ea typeface="华文新魏" pitchFamily="2" charset="-122"/>
                </a:rPr>
                <a:t>教授，澳大利亚海洋与大气研究所</a:t>
              </a:r>
              <a:endParaRPr lang="en-US" altLang="zh-CN" sz="1600" dirty="0" smtClean="0">
                <a:latin typeface="华文新魏" pitchFamily="2" charset="-122"/>
                <a:ea typeface="华文新魏" pitchFamily="2" charset="-122"/>
              </a:endParaRPr>
            </a:p>
            <a:p>
              <a:pPr algn="just"/>
              <a:r>
                <a:rPr lang="zh-CN" altLang="en-US" sz="1600" b="1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研究方向</a:t>
              </a:r>
              <a:r>
                <a:rPr lang="en-US" sz="1600" b="1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:</a:t>
              </a:r>
              <a:r>
                <a:rPr lang="en-US" sz="16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  </a:t>
              </a:r>
              <a:r>
                <a:rPr lang="en-US" altLang="zh-CN" sz="1600" dirty="0" smtClean="0">
                  <a:latin typeface="Times New Roman" pitchFamily="18" charset="0"/>
                  <a:ea typeface="华文新魏" pitchFamily="2" charset="-122"/>
                  <a:cs typeface="Times New Roman" pitchFamily="18" charset="0"/>
                </a:rPr>
                <a:t>Leeuwin</a:t>
              </a:r>
              <a:r>
                <a:rPr lang="en-US" altLang="zh-CN" sz="1600" dirty="0" smtClean="0">
                  <a:latin typeface="华文新魏" pitchFamily="2" charset="-122"/>
                  <a:ea typeface="华文新魏" pitchFamily="2" charset="-122"/>
                </a:rPr>
                <a:t> </a:t>
              </a:r>
              <a:r>
                <a:rPr lang="zh-CN" altLang="zh-CN" sz="1600" spc="-100" dirty="0" smtClean="0">
                  <a:latin typeface="华文新魏" pitchFamily="2" charset="-122"/>
                  <a:ea typeface="华文新魏" pitchFamily="2" charset="-122"/>
                </a:rPr>
                <a:t>流的年际间变化及年代际趋势，气候对海洋环境的影响，海洋物理与生物过程的相互作用</a:t>
              </a:r>
              <a:r>
                <a:rPr lang="zh-CN" altLang="en-US" sz="1600" spc="-100" dirty="0" smtClean="0">
                  <a:latin typeface="华文新魏" pitchFamily="2" charset="-122"/>
                  <a:ea typeface="华文新魏" pitchFamily="2" charset="-122"/>
                </a:rPr>
                <a:t>。</a:t>
              </a:r>
              <a:endParaRPr lang="zh-CN" altLang="en-US" sz="1600" spc="-100" dirty="0">
                <a:latin typeface="华文新魏" pitchFamily="2" charset="-122"/>
                <a:ea typeface="华文新魏" pitchFamily="2" charset="-122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53709" y="19265961"/>
              <a:ext cx="2643206" cy="1692771"/>
            </a:xfrm>
            <a:prstGeom prst="rect">
              <a:avLst/>
            </a:prstGeom>
            <a:solidFill>
              <a:srgbClr val="FEECDE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zh-CN" sz="2400" b="1" dirty="0" smtClean="0">
                  <a:latin typeface="华文新魏" pitchFamily="2" charset="-122"/>
                  <a:ea typeface="华文新魏" pitchFamily="2" charset="-122"/>
                </a:rPr>
                <a:t>田纪伟</a:t>
              </a:r>
              <a:r>
                <a:rPr lang="en-US" altLang="zh-CN" sz="2400" b="1" dirty="0" smtClean="0">
                  <a:latin typeface="华文新魏" pitchFamily="2" charset="-122"/>
                  <a:ea typeface="华文新魏" pitchFamily="2" charset="-122"/>
                </a:rPr>
                <a:t> </a:t>
              </a:r>
              <a:r>
                <a:rPr lang="en-US" sz="2400" b="1" dirty="0" smtClean="0">
                  <a:latin typeface="华文新魏" pitchFamily="2" charset="-122"/>
                  <a:ea typeface="华文新魏" pitchFamily="2" charset="-122"/>
                </a:rPr>
                <a:t>(</a:t>
              </a:r>
              <a:r>
                <a:rPr lang="zh-CN" altLang="en-US" sz="2400" b="1" dirty="0">
                  <a:latin typeface="华文新魏" pitchFamily="2" charset="-122"/>
                  <a:ea typeface="华文新魏" pitchFamily="2" charset="-122"/>
                </a:rPr>
                <a:t>专家</a:t>
              </a:r>
              <a:r>
                <a:rPr lang="en-US" sz="2400" b="1" dirty="0">
                  <a:latin typeface="华文新魏" pitchFamily="2" charset="-122"/>
                  <a:ea typeface="华文新魏" pitchFamily="2" charset="-122"/>
                </a:rPr>
                <a:t>)</a:t>
              </a:r>
              <a:endParaRPr lang="zh-CN" altLang="en-US" sz="2400" dirty="0">
                <a:latin typeface="华文新魏" pitchFamily="2" charset="-122"/>
                <a:ea typeface="华文新魏" pitchFamily="2" charset="-122"/>
              </a:endParaRPr>
            </a:p>
            <a:p>
              <a:r>
                <a:rPr lang="zh-CN" altLang="en-US" sz="1600" dirty="0">
                  <a:latin typeface="华文新魏" pitchFamily="2" charset="-122"/>
                  <a:ea typeface="华文新魏" pitchFamily="2" charset="-122"/>
                </a:rPr>
                <a:t>教授，</a:t>
              </a:r>
              <a:r>
                <a:rPr lang="zh-CN" altLang="en-US" sz="1600" dirty="0" smtClean="0">
                  <a:latin typeface="华文新魏" pitchFamily="2" charset="-122"/>
                  <a:ea typeface="华文新魏" pitchFamily="2" charset="-122"/>
                </a:rPr>
                <a:t>中国海洋大学</a:t>
              </a:r>
              <a:endParaRPr lang="zh-CN" altLang="en-US" sz="1600" dirty="0">
                <a:latin typeface="华文新魏" pitchFamily="2" charset="-122"/>
                <a:ea typeface="华文新魏" pitchFamily="2" charset="-122"/>
              </a:endParaRPr>
            </a:p>
            <a:p>
              <a:r>
                <a:rPr lang="zh-CN" altLang="en-US" sz="1600" b="1" dirty="0" smtClean="0">
                  <a:latin typeface="华文新魏" pitchFamily="2" charset="-122"/>
                  <a:ea typeface="华文新魏" pitchFamily="2" charset="-122"/>
                </a:rPr>
                <a:t>研究方向</a:t>
              </a:r>
              <a:r>
                <a:rPr lang="en-US" sz="1600" b="1" dirty="0" smtClean="0">
                  <a:latin typeface="华文新魏" pitchFamily="2" charset="-122"/>
                  <a:ea typeface="华文新魏" pitchFamily="2" charset="-122"/>
                </a:rPr>
                <a:t>:</a:t>
              </a:r>
              <a:r>
                <a:rPr lang="en-US" sz="1600" dirty="0" smtClean="0">
                  <a:latin typeface="华文新魏" pitchFamily="2" charset="-122"/>
                  <a:ea typeface="华文新魏" pitchFamily="2" charset="-122"/>
                </a:rPr>
                <a:t> </a:t>
              </a:r>
            </a:p>
            <a:p>
              <a:r>
                <a:rPr lang="zh-CN" altLang="zh-CN" sz="1600" dirty="0" smtClean="0">
                  <a:latin typeface="华文新魏" pitchFamily="2" charset="-122"/>
                  <a:ea typeface="华文新魏" pitchFamily="2" charset="-122"/>
                </a:rPr>
                <a:t>非线性波、非线性科学及遥感海洋学</a:t>
              </a:r>
              <a:r>
                <a:rPr lang="zh-CN" altLang="en-US" sz="1600" dirty="0" smtClean="0">
                  <a:latin typeface="华文新魏" pitchFamily="2" charset="-122"/>
                  <a:ea typeface="华文新魏" pitchFamily="2" charset="-122"/>
                </a:rPr>
                <a:t>，</a:t>
              </a:r>
              <a:r>
                <a:rPr lang="zh-CN" altLang="zh-CN" sz="1600" dirty="0" smtClean="0">
                  <a:latin typeface="华文新魏" pitchFamily="2" charset="-122"/>
                  <a:ea typeface="华文新魏" pitchFamily="2" charset="-122"/>
                </a:rPr>
                <a:t>大洋内波与混合</a:t>
              </a:r>
              <a:r>
                <a:rPr lang="zh-CN" altLang="en-US" sz="1600" dirty="0" smtClean="0">
                  <a:latin typeface="华文新魏" pitchFamily="2" charset="-122"/>
                  <a:ea typeface="华文新魏" pitchFamily="2" charset="-122"/>
                </a:rPr>
                <a:t>，大洋环流的观察和理论。</a:t>
              </a:r>
              <a:endParaRPr lang="zh-CN" altLang="en-US" sz="1400" dirty="0">
                <a:latin typeface="华文新魏" pitchFamily="2" charset="-122"/>
                <a:ea typeface="华文新魏" pitchFamily="2" charset="-122"/>
              </a:endParaRPr>
            </a:p>
          </p:txBody>
        </p:sp>
        <p:pic>
          <p:nvPicPr>
            <p:cNvPr id="43" name="图片 42" descr="tianjw2.jpg"/>
            <p:cNvPicPr>
              <a:picLocks noChangeAspect="1"/>
            </p:cNvPicPr>
            <p:nvPr/>
          </p:nvPicPr>
          <p:blipFill>
            <a:blip r:embed="rId8" cstate="print">
              <a:lum bright="14000"/>
            </a:blip>
            <a:stretch>
              <a:fillRect/>
            </a:stretch>
          </p:blipFill>
          <p:spPr>
            <a:xfrm>
              <a:off x="4525147" y="16622754"/>
              <a:ext cx="2389094" cy="262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2" descr="C:\Documents and Settings\Administrator\Application Data\Tencent\Users\747157965\QQ\WinTemp\RichOle\A%[AWV0G9{89%MAX$B(URUG.jpg"/>
            <p:cNvPicPr>
              <a:picLocks noChangeAspect="1" noChangeArrowheads="1"/>
            </p:cNvPicPr>
            <p:nvPr/>
          </p:nvPicPr>
          <p:blipFill>
            <a:blip r:embed="rId9" cstate="print"/>
            <a:srcRect l="19753" r="19753" b="32621"/>
            <a:stretch>
              <a:fillRect/>
            </a:stretch>
          </p:blipFill>
          <p:spPr bwMode="auto">
            <a:xfrm>
              <a:off x="5076701" y="3708624"/>
              <a:ext cx="3498078" cy="2752452"/>
            </a:xfrm>
            <a:prstGeom prst="rect">
              <a:avLst/>
            </a:prstGeom>
            <a:noFill/>
          </p:spPr>
        </p:pic>
        <p:grpSp>
          <p:nvGrpSpPr>
            <p:cNvPr id="49" name="组合 48"/>
            <p:cNvGrpSpPr/>
            <p:nvPr/>
          </p:nvGrpSpPr>
          <p:grpSpPr>
            <a:xfrm>
              <a:off x="738933" y="16551316"/>
              <a:ext cx="3240360" cy="4376637"/>
              <a:chOff x="1184279" y="16694192"/>
              <a:chExt cx="3240360" cy="4376637"/>
            </a:xfrm>
          </p:grpSpPr>
          <p:pic>
            <p:nvPicPr>
              <p:cNvPr id="32" name="Picture 3" descr="C:\Documents and Settings\Administrator\Application Data\Tencent\Users\747157965\QQ\WinTemp\RichOle\4K8Y[N8W}UOCEY{S7]%BNML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14000"/>
              </a:blip>
              <a:srcRect/>
              <a:stretch>
                <a:fillRect/>
              </a:stretch>
            </p:blipFill>
            <p:spPr bwMode="auto">
              <a:xfrm>
                <a:off x="1524751" y="16694192"/>
                <a:ext cx="2357454" cy="265891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1184279" y="19408836"/>
                <a:ext cx="3240360" cy="1661993"/>
              </a:xfrm>
              <a:prstGeom prst="rect">
                <a:avLst/>
              </a:prstGeom>
              <a:solidFill>
                <a:srgbClr val="FEECDE"/>
              </a:solidFill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zh-CN" altLang="en-US" sz="2200" b="1" dirty="0" smtClean="0">
                    <a:latin typeface="Times New Roman" pitchFamily="18" charset="0"/>
                    <a:ea typeface="华文新魏" pitchFamily="2" charset="-122"/>
                    <a:cs typeface="Times New Roman" pitchFamily="18" charset="0"/>
                  </a:rPr>
                  <a:t>郑全安</a:t>
                </a:r>
                <a:r>
                  <a:rPr lang="en-US" altLang="zh-CN" sz="2200" b="1" dirty="0" smtClean="0">
                    <a:latin typeface="Times New Roman" pitchFamily="18" charset="0"/>
                    <a:ea typeface="华文新魏" pitchFamily="2" charset="-122"/>
                    <a:cs typeface="Times New Roman" pitchFamily="18" charset="0"/>
                  </a:rPr>
                  <a:t> (</a:t>
                </a:r>
                <a:r>
                  <a:rPr lang="zh-CN" altLang="en-US" sz="2200" b="1" dirty="0">
                    <a:latin typeface="Times New Roman" pitchFamily="18" charset="0"/>
                    <a:ea typeface="华文新魏" pitchFamily="2" charset="-122"/>
                    <a:cs typeface="Times New Roman" pitchFamily="18" charset="0"/>
                  </a:rPr>
                  <a:t>专家</a:t>
                </a:r>
                <a:r>
                  <a:rPr lang="en-US" altLang="zh-CN" sz="2200" b="1" dirty="0">
                    <a:latin typeface="Times New Roman" pitchFamily="18" charset="0"/>
                    <a:ea typeface="华文新魏" pitchFamily="2" charset="-122"/>
                    <a:cs typeface="Times New Roman" pitchFamily="18" charset="0"/>
                  </a:rPr>
                  <a:t>)</a:t>
                </a:r>
                <a:endParaRPr lang="zh-CN" altLang="en-US" sz="2200" b="1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  <a:p>
                <a:r>
                  <a:rPr lang="zh-CN" altLang="en-US" sz="1600" dirty="0">
                    <a:latin typeface="华文新魏" pitchFamily="2" charset="-122"/>
                    <a:ea typeface="华文新魏" pitchFamily="2" charset="-122"/>
                  </a:rPr>
                  <a:t>教授</a:t>
                </a:r>
                <a:r>
                  <a:rPr lang="zh-CN" altLang="en-US" sz="1600" dirty="0" smtClean="0">
                    <a:latin typeface="华文新魏" pitchFamily="2" charset="-122"/>
                    <a:ea typeface="华文新魏" pitchFamily="2" charset="-122"/>
                  </a:rPr>
                  <a:t>，美国马里兰大学</a:t>
                </a:r>
                <a:endParaRPr lang="zh-CN" altLang="en-US" sz="1600" dirty="0">
                  <a:latin typeface="华文新魏" pitchFamily="2" charset="-122"/>
                  <a:ea typeface="华文新魏" pitchFamily="2" charset="-122"/>
                </a:endParaRPr>
              </a:p>
              <a:p>
                <a:r>
                  <a:rPr lang="zh-CN" altLang="en-US" sz="1600" b="1" dirty="0">
                    <a:latin typeface="华文新魏" pitchFamily="2" charset="-122"/>
                    <a:ea typeface="华文新魏" pitchFamily="2" charset="-122"/>
                  </a:rPr>
                  <a:t>研究</a:t>
                </a:r>
                <a:r>
                  <a:rPr lang="zh-CN" altLang="en-US" sz="1600" b="1" dirty="0" smtClean="0">
                    <a:latin typeface="华文新魏" pitchFamily="2" charset="-122"/>
                    <a:ea typeface="华文新魏" pitchFamily="2" charset="-122"/>
                  </a:rPr>
                  <a:t>方向</a:t>
                </a:r>
                <a:r>
                  <a:rPr lang="en-US" sz="1600" b="1" dirty="0" smtClean="0">
                    <a:latin typeface="华文新魏" pitchFamily="2" charset="-122"/>
                    <a:ea typeface="华文新魏" pitchFamily="2" charset="-122"/>
                  </a:rPr>
                  <a:t>:</a:t>
                </a:r>
                <a:r>
                  <a:rPr lang="en-US" sz="1600" dirty="0" smtClean="0">
                    <a:latin typeface="华文新魏" pitchFamily="2" charset="-122"/>
                    <a:ea typeface="华文新魏" pitchFamily="2" charset="-122"/>
                  </a:rPr>
                  <a:t> </a:t>
                </a:r>
              </a:p>
              <a:p>
                <a:r>
                  <a:rPr lang="zh-CN" altLang="en-US" sz="1600" dirty="0" smtClean="0">
                    <a:latin typeface="华文新魏" pitchFamily="2" charset="-122"/>
                    <a:ea typeface="华文新魏" pitchFamily="2" charset="-122"/>
                  </a:rPr>
                  <a:t>海洋遥感，海表过程，上层海洋动力学，中尺度海洋动力学，海</a:t>
                </a:r>
                <a:r>
                  <a:rPr lang="en-US" altLang="zh-CN" sz="1600" dirty="0" smtClean="0">
                    <a:latin typeface="华文新魏" pitchFamily="2" charset="-122"/>
                    <a:ea typeface="华文新魏" pitchFamily="2" charset="-122"/>
                  </a:rPr>
                  <a:t>-</a:t>
                </a:r>
                <a:r>
                  <a:rPr lang="zh-CN" altLang="en-US" sz="1600" dirty="0" smtClean="0">
                    <a:latin typeface="华文新魏" pitchFamily="2" charset="-122"/>
                    <a:ea typeface="华文新魏" pitchFamily="2" charset="-122"/>
                  </a:rPr>
                  <a:t>气孤立波及其运动轨迹航拍的运用。</a:t>
                </a:r>
                <a:endParaRPr lang="zh-CN" altLang="en-US" sz="1600" dirty="0">
                  <a:latin typeface="华文新魏" pitchFamily="2" charset="-122"/>
                  <a:ea typeface="华文新魏" pitchFamily="2" charset="-122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72245" y="14797856"/>
              <a:ext cx="3834282" cy="14465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2400" b="1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裘波</a:t>
              </a:r>
              <a:r>
                <a:rPr lang="en-US" sz="2400" b="1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(</a:t>
              </a:r>
              <a:r>
                <a:rPr lang="zh-CN" altLang="en-US" sz="2400" b="1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特邀专家</a:t>
              </a:r>
              <a:r>
                <a:rPr lang="en-US" sz="2400" b="1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)</a:t>
              </a:r>
              <a:endParaRPr lang="zh-CN" altLang="en-US" sz="2400" dirty="0">
                <a:latin typeface="华文新魏" pitchFamily="2" charset="-122"/>
                <a:ea typeface="华文新魏" pitchFamily="2" charset="-122"/>
                <a:cs typeface="Times New Roman" pitchFamily="18" charset="0"/>
              </a:endParaRPr>
            </a:p>
            <a:p>
              <a:pPr algn="just"/>
              <a:r>
                <a:rPr lang="zh-CN" altLang="en-US" sz="1600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教授</a:t>
              </a:r>
              <a:r>
                <a:rPr lang="zh-CN" altLang="en-US" sz="16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，美国夏威夷大学</a:t>
              </a:r>
              <a:endParaRPr lang="zh-CN" altLang="en-US" sz="1600" dirty="0">
                <a:latin typeface="华文新魏" pitchFamily="2" charset="-122"/>
                <a:ea typeface="华文新魏" pitchFamily="2" charset="-122"/>
                <a:cs typeface="Times New Roman" pitchFamily="18" charset="0"/>
              </a:endParaRPr>
            </a:p>
            <a:p>
              <a:pPr algn="just"/>
              <a:r>
                <a:rPr lang="zh-CN" altLang="en-US" sz="1600" b="1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研究</a:t>
              </a:r>
              <a:r>
                <a:rPr lang="zh-CN" altLang="en-US" sz="1600" b="1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方向</a:t>
              </a:r>
              <a:r>
                <a:rPr lang="en-US" sz="1600" b="1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:  </a:t>
              </a:r>
              <a:r>
                <a:rPr lang="zh-CN" altLang="en-US" sz="1600" kern="1000" spc="-1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大</a:t>
              </a:r>
              <a:r>
                <a:rPr lang="zh-CN" altLang="en-US" sz="1600" kern="1000" spc="-100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尺度</a:t>
              </a:r>
              <a:r>
                <a:rPr lang="zh-CN" altLang="en-US" sz="1600" kern="1000" spc="-1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海洋环流，黑潮动力学，海洋</a:t>
              </a:r>
              <a:r>
                <a:rPr lang="zh-CN" altLang="en-US" sz="1600" kern="1000" spc="-100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波动动力学</a:t>
              </a:r>
              <a:r>
                <a:rPr lang="zh-CN" altLang="en-US" sz="1600" kern="1000" spc="-1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，中</a:t>
              </a:r>
              <a:r>
                <a:rPr lang="zh-CN" altLang="en-US" sz="1600" kern="1000" spc="-100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尺度涡</a:t>
              </a:r>
              <a:r>
                <a:rPr lang="zh-CN" altLang="en-US" sz="1600" kern="1000" spc="-1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旋结构</a:t>
              </a:r>
              <a:r>
                <a:rPr lang="zh-CN" altLang="en-US" sz="1600" dirty="0" smtClean="0">
                  <a:latin typeface="华文新魏" pitchFamily="2" charset="-122"/>
                  <a:ea typeface="华文新魏" pitchFamily="2" charset="-122"/>
                </a:rPr>
                <a:t>动力学。</a:t>
              </a:r>
              <a:endParaRPr lang="en-US" altLang="zh-CN" sz="1600" kern="1000" spc="-1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endParaRPr>
            </a:p>
            <a:p>
              <a:pPr algn="just"/>
              <a:endParaRPr lang="zh-CN" altLang="en-US" sz="1600" kern="1000" spc="-100" dirty="0">
                <a:latin typeface="华文新魏" pitchFamily="2" charset="-122"/>
                <a:ea typeface="华文新魏" pitchFamily="2" charset="-122"/>
                <a:cs typeface="Times New Roman" pitchFamily="18" charset="0"/>
              </a:endParaRPr>
            </a:p>
          </p:txBody>
        </p:sp>
        <p:pic>
          <p:nvPicPr>
            <p:cNvPr id="35" name="图片 34" descr="BoQiu"/>
            <p:cNvPicPr/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96189" y="11836408"/>
              <a:ext cx="2428892" cy="30003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4" name="TextBox 33"/>
            <p:cNvSpPr txBox="1"/>
            <p:nvPr/>
          </p:nvSpPr>
          <p:spPr>
            <a:xfrm>
              <a:off x="5453841" y="10121896"/>
              <a:ext cx="3912817" cy="155940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2200" b="1" dirty="0" smtClean="0">
                  <a:latin typeface="Times New Roman" pitchFamily="18" charset="0"/>
                  <a:ea typeface="华文新魏" pitchFamily="2" charset="-122"/>
                  <a:cs typeface="Times New Roman" pitchFamily="18" charset="0"/>
                </a:rPr>
                <a:t>Robert S. Pickart </a:t>
              </a:r>
              <a:r>
                <a:rPr lang="en-US" sz="2200" b="1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(</a:t>
              </a:r>
              <a:r>
                <a:rPr lang="zh-CN" altLang="en-US" sz="2200" b="1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特邀</a:t>
              </a:r>
              <a:r>
                <a:rPr lang="zh-CN" altLang="en-US" sz="2200" b="1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专家</a:t>
              </a:r>
              <a:r>
                <a:rPr lang="en-US" sz="2200" b="1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)</a:t>
              </a:r>
            </a:p>
            <a:p>
              <a:pPr>
                <a:lnSpc>
                  <a:spcPts val="2200"/>
                </a:lnSpc>
              </a:pPr>
              <a:r>
                <a:rPr lang="zh-CN" altLang="en-US" sz="1600" spc="-1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教授，美国</a:t>
              </a:r>
              <a:r>
                <a:rPr lang="zh-CN" altLang="zh-CN" sz="1600" spc="-1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伍兹霍尔海洋研究所 </a:t>
              </a:r>
              <a:endParaRPr lang="zh-CN" altLang="en-US" sz="1600" spc="-100" dirty="0">
                <a:latin typeface="华文新魏" pitchFamily="2" charset="-122"/>
                <a:ea typeface="华文新魏" pitchFamily="2" charset="-122"/>
                <a:cs typeface="Times New Roman" pitchFamily="18" charset="0"/>
              </a:endParaRPr>
            </a:p>
            <a:p>
              <a:pPr>
                <a:lnSpc>
                  <a:spcPts val="2200"/>
                </a:lnSpc>
              </a:pPr>
              <a:r>
                <a:rPr lang="zh-CN" altLang="en-US" sz="1600" b="1" spc="-100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研究方向 </a:t>
              </a:r>
              <a:r>
                <a:rPr lang="en-US" sz="1600" b="1" spc="-1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:</a:t>
              </a:r>
              <a:r>
                <a:rPr lang="en-US" sz="1600" b="1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 </a:t>
              </a:r>
              <a:r>
                <a:rPr lang="zh-CN" altLang="en-US" sz="1600" kern="0" spc="-1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大</a:t>
              </a:r>
              <a:r>
                <a:rPr lang="zh-CN" altLang="zh-CN" sz="1600" kern="0" spc="-1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洋</a:t>
              </a:r>
              <a:r>
                <a:rPr lang="zh-CN" altLang="en-US" sz="1600" kern="0" spc="-1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中</a:t>
              </a:r>
              <a:r>
                <a:rPr lang="zh-CN" altLang="zh-CN" sz="1600" spc="-1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深</a:t>
              </a:r>
              <a:r>
                <a:rPr lang="zh-CN" altLang="en-US" sz="1600" spc="-1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水形成和深</a:t>
              </a:r>
              <a:r>
                <a:rPr lang="zh-CN" altLang="zh-CN" sz="1600" spc="-1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海环流，西边界流，通量</a:t>
              </a:r>
              <a:r>
                <a:rPr lang="zh-CN" altLang="en-US" sz="1600" spc="-1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和</a:t>
              </a:r>
              <a:r>
                <a:rPr lang="zh-CN" altLang="zh-CN" sz="1600" spc="-1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路径</a:t>
              </a:r>
              <a:r>
                <a:rPr lang="zh-CN" altLang="en-US" sz="1600" spc="-1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，极地海洋环境。</a:t>
              </a:r>
              <a:endParaRPr lang="en-US" altLang="zh-CN" sz="1600" spc="-1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endParaRPr>
            </a:p>
            <a:p>
              <a:pPr>
                <a:lnSpc>
                  <a:spcPts val="2200"/>
                </a:lnSpc>
              </a:pPr>
              <a:endParaRPr lang="en-US" altLang="en-US" sz="1600" kern="0" spc="-1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54435" y="14836804"/>
              <a:ext cx="4143404" cy="141577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200" b="1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rPr>
                <a:t>Louis St. </a:t>
              </a:r>
              <a:r>
                <a:rPr lang="en-US" sz="2200" b="1" dirty="0" smtClean="0">
                  <a:latin typeface="Times New Roman" pitchFamily="18" charset="0"/>
                  <a:ea typeface="华文新魏" pitchFamily="2" charset="-122"/>
                  <a:cs typeface="Times New Roman" pitchFamily="18" charset="0"/>
                </a:rPr>
                <a:t>Laurent (</a:t>
              </a:r>
              <a:r>
                <a:rPr lang="zh-CN" altLang="en-US" sz="2200" b="1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特邀专家</a:t>
              </a:r>
              <a:r>
                <a:rPr lang="en-US" sz="2200" b="1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)</a:t>
              </a:r>
              <a:endParaRPr lang="zh-CN" altLang="en-US" sz="2200" dirty="0">
                <a:latin typeface="华文新魏" pitchFamily="2" charset="-122"/>
                <a:ea typeface="华文新魏" pitchFamily="2" charset="-122"/>
                <a:cs typeface="Times New Roman" pitchFamily="18" charset="0"/>
              </a:endParaRPr>
            </a:p>
            <a:p>
              <a:pPr algn="just"/>
              <a:r>
                <a:rPr lang="zh-CN" altLang="en-US" sz="1600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副教授</a:t>
              </a:r>
              <a:r>
                <a:rPr lang="zh-CN" altLang="en-US" sz="16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，美国伍兹霍尔海洋研究所</a:t>
              </a:r>
              <a:endParaRPr lang="zh-CN" altLang="en-US" sz="1600" dirty="0">
                <a:latin typeface="华文新魏" pitchFamily="2" charset="-122"/>
                <a:ea typeface="华文新魏" pitchFamily="2" charset="-122"/>
                <a:cs typeface="Times New Roman" pitchFamily="18" charset="0"/>
              </a:endParaRPr>
            </a:p>
            <a:p>
              <a:pPr algn="just"/>
              <a:r>
                <a:rPr lang="zh-CN" altLang="en-US" sz="1600" b="1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研究</a:t>
              </a:r>
              <a:r>
                <a:rPr lang="zh-CN" altLang="en-US" sz="1600" b="1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方向</a:t>
              </a:r>
              <a:r>
                <a:rPr lang="en-US" sz="1600" b="1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: </a:t>
              </a:r>
              <a:r>
                <a:rPr lang="zh-CN" altLang="en-US" sz="16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海洋内部的小尺度物理过程，模型参数化，内</a:t>
              </a:r>
              <a:r>
                <a:rPr lang="zh-CN" altLang="en-US" sz="1600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潮波，深海环流，海洋能量</a:t>
              </a:r>
              <a:r>
                <a:rPr lang="zh-CN" altLang="en-US" sz="16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学。</a:t>
              </a:r>
              <a:endParaRPr lang="en-US" altLang="zh-CN" sz="16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endParaRPr>
            </a:p>
            <a:p>
              <a:pPr algn="just"/>
              <a:endParaRPr lang="zh-CN" altLang="en-US" sz="1600" dirty="0">
                <a:latin typeface="华文新魏" pitchFamily="2" charset="-122"/>
                <a:ea typeface="华文新魏" pitchFamily="2" charset="-122"/>
                <a:cs typeface="Times New Roman" pitchFamily="18" charset="0"/>
              </a:endParaRPr>
            </a:p>
          </p:txBody>
        </p:sp>
        <p:pic>
          <p:nvPicPr>
            <p:cNvPr id="1029" name="Picture 5" descr="C:\Documents and Settings\Administrator\Application Data\Tencent\Users\747157965\QQ\WinTemp\RichOle\(YX$WD]08JP}Y3[ANRDF95Y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0383063" y="11836408"/>
              <a:ext cx="3184762" cy="29289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5" name="Picture 1" descr="C:\Documents and Settings\Administrator\Application Data\Tencent\Users\747157965\QQ\WinTemp\RichOle\5Q0J1H~W]`AP~EEQ~[WH@}Q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723912" y="6835748"/>
              <a:ext cx="3373267" cy="31432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6" name="Picture 2" descr="C:\Documents and Settings\Administrator\Application Data\Tencent\Users\747157965\QQ\WinTemp\RichOle\GKXZHB[SKHU0@OZA[S_IVT5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953907" y="11836408"/>
              <a:ext cx="2928958" cy="30311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411</Words>
  <Application>Microsoft Office PowerPoint</Application>
  <PresentationFormat>自定义</PresentationFormat>
  <Paragraphs>41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unknown</cp:lastModifiedBy>
  <cp:revision>108</cp:revision>
  <dcterms:created xsi:type="dcterms:W3CDTF">2012-10-26T06:20:07Z</dcterms:created>
  <dcterms:modified xsi:type="dcterms:W3CDTF">2014-07-25T03:52:21Z</dcterms:modified>
</cp:coreProperties>
</file>